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57" r:id="rId5"/>
    <p:sldId id="258" r:id="rId6"/>
    <p:sldId id="259" r:id="rId7"/>
    <p:sldId id="261" r:id="rId8"/>
    <p:sldId id="263" r:id="rId9"/>
    <p:sldId id="270" r:id="rId10"/>
    <p:sldId id="271" r:id="rId11"/>
    <p:sldId id="272" r:id="rId12"/>
    <p:sldId id="277" r:id="rId13"/>
    <p:sldId id="274" r:id="rId14"/>
    <p:sldId id="278" r:id="rId15"/>
    <p:sldId id="27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5920" y="17319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+mn-ea"/>
                <a:ea typeface="+mn-ea"/>
              </a:rPr>
              <a:t>“</a:t>
            </a:r>
            <a:r>
              <a:rPr lang="zh-CN" altLang="en-US" sz="4000" dirty="0">
                <a:latin typeface="+mn-ea"/>
                <a:ea typeface="+mn-ea"/>
              </a:rPr>
              <a:t>超星尔雅</a:t>
            </a:r>
            <a:r>
              <a:rPr lang="en-US" altLang="zh-CN" sz="4000" dirty="0">
                <a:latin typeface="+mn-ea"/>
                <a:ea typeface="+mn-ea"/>
              </a:rPr>
              <a:t>-</a:t>
            </a:r>
            <a:r>
              <a:rPr lang="zh-CN" altLang="en-US" sz="4000" dirty="0">
                <a:latin typeface="+mn-ea"/>
                <a:ea typeface="+mn-ea"/>
              </a:rPr>
              <a:t>网络选修课”</a:t>
            </a:r>
            <a:br>
              <a:rPr lang="en-US" altLang="zh-CN" sz="4000" dirty="0">
                <a:latin typeface="+mn-ea"/>
                <a:ea typeface="+mn-ea"/>
              </a:rPr>
            </a:br>
            <a:br>
              <a:rPr lang="en-US" altLang="zh-CN" sz="4000" dirty="0">
                <a:latin typeface="+mn-ea"/>
                <a:ea typeface="+mn-ea"/>
              </a:rPr>
            </a:br>
            <a:r>
              <a:rPr lang="zh-CN" altLang="en-US" sz="4000" dirty="0">
                <a:latin typeface="+mn-ea"/>
                <a:ea typeface="+mn-ea"/>
              </a:rPr>
              <a:t>学生操作指南</a:t>
            </a:r>
            <a:endParaRPr lang="zh-CN" altLang="en-US" sz="4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57785"/>
            <a:ext cx="4975860" cy="404558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907054" y="4155410"/>
            <a:ext cx="3244654" cy="1959894"/>
          </a:xfrm>
          <a:prstGeom prst="wedgeRoundRectCallout">
            <a:avLst>
              <a:gd name="adj1" fmla="val 44646"/>
              <a:gd name="adj2" fmla="val -2476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看完视频之后就要做章节测验才可以完成学习任务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500355" y="539016"/>
            <a:ext cx="3794898" cy="1794681"/>
          </a:xfrm>
          <a:prstGeom prst="wedgeRoundRectCallout">
            <a:avLst>
              <a:gd name="adj1" fmla="val 28946"/>
              <a:gd name="adj2" fmla="val -1624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登录空间之后，点击课程，然后进入学习空间，点击章节进行学习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80" y="2715895"/>
            <a:ext cx="5859145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140" y="464185"/>
            <a:ext cx="5862320" cy="632142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3959860" y="807402"/>
            <a:ext cx="1002348" cy="460694"/>
          </a:xfrm>
          <a:prstGeom prst="wedgeRoundRectCallout">
            <a:avLst>
              <a:gd name="adj1" fmla="val 150696"/>
              <a:gd name="adj2" fmla="val 6846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视频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846695" y="806966"/>
            <a:ext cx="1473200" cy="460694"/>
          </a:xfrm>
          <a:prstGeom prst="wedgeRoundRectCallout">
            <a:avLst>
              <a:gd name="adj1" fmla="val -101784"/>
              <a:gd name="adj2" fmla="val 6632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章节测验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4" y="786192"/>
            <a:ext cx="9624991" cy="2515807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8442959" y="1798319"/>
            <a:ext cx="2145781" cy="760031"/>
          </a:xfrm>
          <a:prstGeom prst="wedgeRoundRectCallout">
            <a:avLst>
              <a:gd name="adj1" fmla="val -25643"/>
              <a:gd name="adj2" fmla="val -14522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点击考试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进行考试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6" name="MH_Text_2"/>
          <p:cNvSpPr>
            <a:spLocks noChangeArrowheads="1"/>
          </p:cNvSpPr>
          <p:nvPr/>
        </p:nvSpPr>
        <p:spPr bwMode="auto">
          <a:xfrm>
            <a:off x="1270000" y="3891280"/>
            <a:ext cx="8981440" cy="27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155032" y="3891280"/>
            <a:ext cx="9096408" cy="2464067"/>
          </a:xfrm>
          <a:prstGeom prst="wedgeRoundRectCallout">
            <a:avLst>
              <a:gd name="adj1" fmla="val -22952"/>
              <a:gd name="adj2" fmla="val -4264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考试注意事项</a:t>
            </a:r>
            <a:endParaRPr lang="en-US" altLang="zh-CN" sz="2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考试有限制时间，点击考试后在右上角会有提示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一定要注意考试时间，错过考试时间按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0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分处理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在考试时间结束之前，一定要提交考试，保存不提交没有成绩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810" y="1193992"/>
            <a:ext cx="10026734" cy="2829368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667787" y="1994663"/>
            <a:ext cx="1669253" cy="812800"/>
          </a:xfrm>
          <a:prstGeom prst="wedgeRoundRectCallout">
            <a:avLst>
              <a:gd name="adj1" fmla="val -43635"/>
              <a:gd name="adj2" fmla="val -1014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点击进度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查看分数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709707" y="4636262"/>
            <a:ext cx="3508213" cy="1520697"/>
          </a:xfrm>
          <a:prstGeom prst="wedgeRoundRectCallout">
            <a:avLst>
              <a:gd name="adj1" fmla="val -43635"/>
              <a:gd name="adj2" fmla="val -1014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最后的分数以这个为准考试只是占一部分成绩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总分</a:t>
            </a:r>
            <a:r>
              <a:rPr lang="en-US" altLang="zh-CN" sz="2400" dirty="0" smtClean="0">
                <a:solidFill>
                  <a:schemeClr val="tx1"/>
                </a:solidFill>
              </a:rPr>
              <a:t>100</a:t>
            </a:r>
            <a:r>
              <a:rPr lang="zh-CN" altLang="en-US" sz="2400" dirty="0" smtClean="0">
                <a:solidFill>
                  <a:schemeClr val="tx1"/>
                </a:solidFill>
              </a:rPr>
              <a:t>分，</a:t>
            </a:r>
            <a:r>
              <a:rPr lang="en-US" altLang="zh-CN" sz="2400" dirty="0" smtClean="0">
                <a:solidFill>
                  <a:schemeClr val="tx1"/>
                </a:solidFill>
              </a:rPr>
              <a:t>60</a:t>
            </a:r>
            <a:r>
              <a:rPr lang="zh-CN" altLang="en-US" sz="2400" dirty="0" smtClean="0">
                <a:solidFill>
                  <a:schemeClr val="tx1"/>
                </a:solidFill>
              </a:rPr>
              <a:t>分及格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/>
        </p:nvSpPr>
        <p:spPr bwMode="auto">
          <a:xfrm>
            <a:off x="2960053" y="2044383"/>
            <a:ext cx="6008687" cy="2219325"/>
          </a:xfrm>
          <a:custGeom>
            <a:avLst/>
            <a:gdLst>
              <a:gd name="T0" fmla="*/ 0 w 6008914"/>
              <a:gd name="T1" fmla="*/ 451460 h 2220686"/>
              <a:gd name="T2" fmla="*/ 252500 w 6008914"/>
              <a:gd name="T3" fmla="*/ 1788475 h 2220686"/>
              <a:gd name="T4" fmla="*/ 5319933 w 6008914"/>
              <a:gd name="T5" fmla="*/ 2213890 h 2220686"/>
              <a:gd name="T6" fmla="*/ 6007779 w 6008914"/>
              <a:gd name="T7" fmla="*/ 0 h 2220686"/>
              <a:gd name="T8" fmla="*/ 0 w 6008914"/>
              <a:gd name="T9" fmla="*/ 451460 h 2220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8914"/>
              <a:gd name="T16" fmla="*/ 0 h 2220686"/>
              <a:gd name="T17" fmla="*/ 6008914 w 6008914"/>
              <a:gd name="T18" fmla="*/ 2220686 h 22206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任意多边形 3"/>
          <p:cNvSpPr/>
          <p:nvPr/>
        </p:nvSpPr>
        <p:spPr bwMode="auto">
          <a:xfrm>
            <a:off x="9025890" y="2096770"/>
            <a:ext cx="400050" cy="158750"/>
          </a:xfrm>
          <a:custGeom>
            <a:avLst/>
            <a:gdLst>
              <a:gd name="T0" fmla="*/ 0 w 400050"/>
              <a:gd name="T1" fmla="*/ 152400 h 158750"/>
              <a:gd name="T2" fmla="*/ 374650 w 400050"/>
              <a:gd name="T3" fmla="*/ 0 h 158750"/>
              <a:gd name="T4" fmla="*/ 400050 w 400050"/>
              <a:gd name="T5" fmla="*/ 158750 h 158750"/>
              <a:gd name="T6" fmla="*/ 0 w 400050"/>
              <a:gd name="T7" fmla="*/ 152400 h 158750"/>
              <a:gd name="T8" fmla="*/ 0 60000 65536"/>
              <a:gd name="T9" fmla="*/ 0 60000 65536"/>
              <a:gd name="T10" fmla="*/ 0 60000 65536"/>
              <a:gd name="T11" fmla="*/ 0 60000 65536"/>
              <a:gd name="T12" fmla="*/ 0 w 400050"/>
              <a:gd name="T13" fmla="*/ 0 h 158750"/>
              <a:gd name="T14" fmla="*/ 400050 w 400050"/>
              <a:gd name="T15" fmla="*/ 158750 h 158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" name="任意多边形 4"/>
          <p:cNvSpPr/>
          <p:nvPr/>
        </p:nvSpPr>
        <p:spPr bwMode="auto">
          <a:xfrm>
            <a:off x="8898890" y="1550670"/>
            <a:ext cx="368300" cy="342900"/>
          </a:xfrm>
          <a:custGeom>
            <a:avLst/>
            <a:gdLst>
              <a:gd name="T0" fmla="*/ 0 w 368300"/>
              <a:gd name="T1" fmla="*/ 342900 h 342900"/>
              <a:gd name="T2" fmla="*/ 254000 w 368300"/>
              <a:gd name="T3" fmla="*/ 0 h 342900"/>
              <a:gd name="T4" fmla="*/ 368300 w 368300"/>
              <a:gd name="T5" fmla="*/ 139700 h 342900"/>
              <a:gd name="T6" fmla="*/ 0 w 368300"/>
              <a:gd name="T7" fmla="*/ 342900 h 342900"/>
              <a:gd name="T8" fmla="*/ 0 60000 65536"/>
              <a:gd name="T9" fmla="*/ 0 60000 65536"/>
              <a:gd name="T10" fmla="*/ 0 60000 65536"/>
              <a:gd name="T11" fmla="*/ 0 60000 65536"/>
              <a:gd name="T12" fmla="*/ 0 w 368300"/>
              <a:gd name="T13" fmla="*/ 0 h 342900"/>
              <a:gd name="T14" fmla="*/ 368300 w 368300"/>
              <a:gd name="T15" fmla="*/ 342900 h 342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 rot="21345375">
            <a:off x="2844165" y="2033270"/>
            <a:ext cx="61245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00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11" name="文本框 6"/>
          <p:cNvSpPr txBox="1">
            <a:spLocks noChangeArrowheads="1"/>
          </p:cNvSpPr>
          <p:nvPr/>
        </p:nvSpPr>
        <p:spPr bwMode="auto">
          <a:xfrm rot="298406">
            <a:off x="5714365" y="3676333"/>
            <a:ext cx="2551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1400" b="1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rPr>
              <a:t>北京超星尔雅</a:t>
            </a:r>
            <a:endParaRPr lang="zh-CN" altLang="en-US" sz="1400" b="1">
              <a:solidFill>
                <a:srgbClr val="FFFFFF"/>
              </a:solidFill>
              <a:latin typeface="Bell MT" panose="02020503060305020303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1724025"/>
            <a:ext cx="3625215" cy="361061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3183889" y="5186044"/>
            <a:ext cx="4744720" cy="1666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cs"/>
              </a:rPr>
              <a:t>扫一扫进行下载手机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app</a:t>
            </a:r>
            <a:br>
              <a:rPr lang="en-US" altLang="zh-CN" sz="4800" dirty="0" smtClean="0">
                <a:latin typeface="+mn-ea"/>
                <a:ea typeface="+mn-ea"/>
              </a:rPr>
            </a:b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845765" y="3334384"/>
            <a:ext cx="1596935" cy="629920"/>
          </a:xfrm>
          <a:prstGeom prst="wedgeRoundRectCallout">
            <a:avLst>
              <a:gd name="adj1" fmla="val -141072"/>
              <a:gd name="adj2" fmla="val 17784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</a:rPr>
              <a:t>如图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45325" y="483233"/>
            <a:ext cx="4057267" cy="975361"/>
          </a:xfrm>
          <a:prstGeom prst="wedgeRoundRectCallout">
            <a:avLst>
              <a:gd name="adj1" fmla="val 1224"/>
              <a:gd name="adj2" fmla="val 4230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手机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端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学习流程</a:t>
            </a:r>
            <a:endParaRPr lang="en-US" altLang="zh-CN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0142" y="318586"/>
            <a:ext cx="3667125" cy="6219825"/>
          </a:xfrm>
          <a:prstGeom prst="rect">
            <a:avLst/>
          </a:prstGeom>
        </p:spPr>
      </p:pic>
      <p:pic>
        <p:nvPicPr>
          <p:cNvPr id="4" name="图片 3" descr="0bbcff2670e7244bd96e951691771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96990" y="318770"/>
            <a:ext cx="3632835" cy="625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0" y="240031"/>
            <a:ext cx="3646870" cy="6258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85915" y="239712"/>
            <a:ext cx="3695700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b120578edd2d55b78d189fa64fa9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8180" y="299720"/>
            <a:ext cx="4040505" cy="625792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462768" y="82866"/>
            <a:ext cx="1789192" cy="966153"/>
          </a:xfrm>
          <a:prstGeom prst="wedgeRoundRectCallout">
            <a:avLst>
              <a:gd name="adj1" fmla="val -94682"/>
              <a:gd name="adj2" fmla="val 12173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 b="1" dirty="0" smtClean="0">
                <a:solidFill>
                  <a:srgbClr val="FF0000"/>
                </a:solidFill>
              </a:rPr>
              <a:t>点击课程图标进入课程列表，核对自己账号下所选课程，点击已有课程，进行学习。</a:t>
            </a:r>
            <a:endParaRPr lang="zh-CN" altLang="en-US" sz="1000" b="1" dirty="0" smtClean="0">
              <a:solidFill>
                <a:srgbClr val="FF0000"/>
              </a:solidFill>
            </a:endParaRPr>
          </a:p>
        </p:txBody>
      </p:sp>
      <p:pic>
        <p:nvPicPr>
          <p:cNvPr id="2" name="图片 1" descr="85c72303e7c7da2b91f1d615cd031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299720"/>
            <a:ext cx="3874770" cy="622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5117068" y="475296"/>
            <a:ext cx="1789192" cy="966153"/>
          </a:xfrm>
          <a:prstGeom prst="wedgeRoundRectCallout">
            <a:avLst>
              <a:gd name="adj1" fmla="val -94682"/>
              <a:gd name="adj2" fmla="val 12173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查看课程任务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algn="ctr"/>
            <a:endParaRPr lang="zh-CN" altLang="en-US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 smtClean="0">
                <a:solidFill>
                  <a:srgbClr val="FF0000"/>
                </a:solidFill>
              </a:rPr>
              <a:t>：点击作业</a:t>
            </a:r>
            <a:r>
              <a:rPr lang="en-US" altLang="zh-CN" sz="1400" dirty="0" smtClean="0">
                <a:solidFill>
                  <a:srgbClr val="FF0000"/>
                </a:solidFill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</a:rPr>
              <a:t>考试，可查看考试时间。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982210" y="2525395"/>
            <a:ext cx="2058670" cy="1529715"/>
          </a:xfrm>
          <a:prstGeom prst="wedgeRoundRectCallout">
            <a:avLst>
              <a:gd name="adj1" fmla="val 73793"/>
              <a:gd name="adj2" fmla="val -128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观看课程视频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algn="ctr"/>
            <a:endParaRPr lang="zh-CN" alt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 smtClean="0">
                <a:solidFill>
                  <a:srgbClr val="FF0000"/>
                </a:solidFill>
              </a:rPr>
              <a:t>：教学视频播放完毕，任务点变</a:t>
            </a:r>
            <a:r>
              <a:rPr lang="zh-CN" altLang="en-US" sz="1400" dirty="0" smtClean="0">
                <a:solidFill>
                  <a:srgbClr val="FF0000"/>
                </a:solidFill>
              </a:rPr>
              <a:t>绿色，代表该章节学习完毕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 descr="e7033032c31f27917667dec9499c4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247650"/>
            <a:ext cx="3415030" cy="6193790"/>
          </a:xfrm>
          <a:prstGeom prst="rect">
            <a:avLst/>
          </a:prstGeom>
        </p:spPr>
      </p:pic>
      <p:pic>
        <p:nvPicPr>
          <p:cNvPr id="6" name="图片 5" descr="fcfe3ba212fd5813c37d0a59eb05a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30" y="139065"/>
            <a:ext cx="3468370" cy="630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4643119" y="1219200"/>
            <a:ext cx="2636204" cy="1757680"/>
          </a:xfrm>
          <a:prstGeom prst="wedgeRoundRectCallout">
            <a:avLst>
              <a:gd name="adj1" fmla="val -20895"/>
              <a:gd name="adj2" fmla="val 1743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点开任意每一节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视频和章节测验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都</a:t>
            </a:r>
            <a:r>
              <a:rPr lang="zh-CN" altLang="en-US" sz="2400" dirty="0" smtClean="0">
                <a:solidFill>
                  <a:schemeClr val="tx1"/>
                </a:solidFill>
              </a:rPr>
              <a:t>需要完成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3" name="图片 2" descr="CF59C95B7D0134CEC6FE0ACD47D077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5" y="195580"/>
            <a:ext cx="3578860" cy="6365240"/>
          </a:xfrm>
          <a:prstGeom prst="rect">
            <a:avLst/>
          </a:prstGeom>
        </p:spPr>
      </p:pic>
      <p:pic>
        <p:nvPicPr>
          <p:cNvPr id="7" name="图片 6" descr="6DE70B3018E39CFBDC92B05365605C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25" y="293370"/>
            <a:ext cx="3374390" cy="600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4744720" cy="1666241"/>
          </a:xfrm>
        </p:spPr>
        <p:txBody>
          <a:bodyPr>
            <a:normAutofit/>
          </a:bodyPr>
          <a:lstStyle/>
          <a:p>
            <a:br>
              <a:rPr lang="en-US" altLang="zh-CN" sz="4800" dirty="0" smtClean="0">
                <a:latin typeface="+mn-ea"/>
                <a:ea typeface="+mn-ea"/>
              </a:rPr>
            </a:b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43726" y="345439"/>
            <a:ext cx="4057267" cy="975361"/>
          </a:xfrm>
          <a:prstGeom prst="wedgeRoundRectCallout">
            <a:avLst>
              <a:gd name="adj1" fmla="val 1224"/>
              <a:gd name="adj2" fmla="val 4230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电脑端学习流程</a:t>
            </a:r>
            <a:endParaRPr lang="en-US" altLang="zh-CN" sz="3600" dirty="0" smtClean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736549" y="2473592"/>
            <a:ext cx="6718434" cy="2877954"/>
          </a:xfrm>
          <a:prstGeom prst="wedgeRoundRectCallout">
            <a:avLst>
              <a:gd name="adj1" fmla="val 1224"/>
              <a:gd name="adj2" fmla="val 4230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登录学习网址：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zh-CN" sz="2400" u="sng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jlart.fanya.chaoxing.com</a:t>
            </a:r>
            <a:endParaRPr lang="en-US" altLang="zh-CN" sz="2400" u="sng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之后，点击网页右上角的图标按钮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：</a:t>
            </a:r>
            <a:endParaRPr lang="en-US" altLang="zh-CN" sz="3600" dirty="0">
              <a:latin typeface="+mn-ea"/>
            </a:endParaRPr>
          </a:p>
        </p:txBody>
      </p:sp>
      <p:pic>
        <p:nvPicPr>
          <p:cNvPr id="7" name="Picture 10" descr="C:\Documents and Settings\Administrator\Application Data\Tencent\Users\31584472\QQ\WinTemp\RichOle\1XF(2[2XY9_8[71N[HKKXP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39" y="4482436"/>
            <a:ext cx="949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015" y="1108074"/>
            <a:ext cx="5581650" cy="439102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524396" y="2566986"/>
            <a:ext cx="2525952" cy="553721"/>
          </a:xfrm>
          <a:prstGeom prst="wedgeRoundRectCallout">
            <a:avLst>
              <a:gd name="adj1" fmla="val 77627"/>
              <a:gd name="adj2" fmla="val 2662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输入有效的学号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346597" y="3728720"/>
            <a:ext cx="2881550" cy="904239"/>
          </a:xfrm>
          <a:prstGeom prst="wedgeRoundRectCallout">
            <a:avLst>
              <a:gd name="adj1" fmla="val 70032"/>
              <a:gd name="adj2" fmla="val -5669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输入有效的密码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初始密码：</a:t>
            </a:r>
            <a:r>
              <a:rPr lang="en-US" altLang="zh-CN" sz="2400" dirty="0" smtClean="0">
                <a:solidFill>
                  <a:schemeClr val="tx1"/>
                </a:solidFill>
              </a:rPr>
              <a:t>123456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795,&quot;width&quot;:5775}"/>
</p:tagLst>
</file>

<file path=ppt/tags/tag2.xml><?xml version="1.0" encoding="utf-8"?>
<p:tagLst xmlns:p="http://schemas.openxmlformats.org/presentationml/2006/main">
  <p:tag name="KSO_WM_UNIT_PLACING_PICTURE_USER_VIEWPORT" val="{&quot;height&quot;:9856,&quot;width&quot;:5721}"/>
</p:tagLst>
</file>

<file path=ppt/tags/tag3.xml><?xml version="1.0" encoding="utf-8"?>
<p:tagLst xmlns:p="http://schemas.openxmlformats.org/presentationml/2006/main">
  <p:tag name="KSO_WM_UNIT_PLACING_PICTURE_USER_VIEWPORT" val="{&quot;height&quot;:9855,&quot;width&quot;:5820}"/>
</p:tagLst>
</file>

<file path=ppt/tags/tag4.xml><?xml version="1.0" encoding="utf-8"?>
<p:tagLst xmlns:p="http://schemas.openxmlformats.org/presentationml/2006/main">
  <p:tag name="KSO_WM_UNIT_PLACING_PICTURE_USER_VIEWPORT" val="{&quot;height&quot;:9855,&quot;width&quot;:636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演示</Application>
  <PresentationFormat>宽屏</PresentationFormat>
  <Paragraphs>62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Wingdings 2</vt:lpstr>
      <vt:lpstr>Wingdings</vt:lpstr>
      <vt:lpstr>Bodoni MT Black</vt:lpstr>
      <vt:lpstr>幼圆</vt:lpstr>
      <vt:lpstr>Bell MT</vt:lpstr>
      <vt:lpstr>华文仿宋</vt:lpstr>
      <vt:lpstr>微软雅黑</vt:lpstr>
      <vt:lpstr>Arial Unicode MS</vt:lpstr>
      <vt:lpstr>Calibri Light</vt:lpstr>
      <vt:lpstr>Calibri</vt:lpstr>
      <vt:lpstr>Segoe Print</vt:lpstr>
      <vt:lpstr>仿宋</vt:lpstr>
      <vt:lpstr>PMingLiU-ExtB</vt:lpstr>
      <vt:lpstr>Office 主题</vt:lpstr>
      <vt:lpstr>“超星尔雅-网络选修课”  学生操作指南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学习通操作指南</dc:title>
  <dc:creator>李健龙</dc:creator>
  <cp:lastModifiedBy>caoqun</cp:lastModifiedBy>
  <cp:revision>54</cp:revision>
  <dcterms:created xsi:type="dcterms:W3CDTF">2017-09-10T02:26:00Z</dcterms:created>
  <dcterms:modified xsi:type="dcterms:W3CDTF">2021-09-13T01:09:58Z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92C2CA78E07B445690EC719334885986</vt:lpwstr>
  </property>
</Properties>
</file>