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8" r:id="rId4"/>
    <p:sldId id="257" r:id="rId5"/>
    <p:sldId id="258" r:id="rId6"/>
    <p:sldId id="259" r:id="rId7"/>
    <p:sldId id="261" r:id="rId8"/>
    <p:sldId id="263" r:id="rId9"/>
    <p:sldId id="270" r:id="rId10"/>
    <p:sldId id="271" r:id="rId11"/>
    <p:sldId id="272" r:id="rId12"/>
    <p:sldId id="277" r:id="rId13"/>
    <p:sldId id="274" r:id="rId14"/>
    <p:sldId id="278" r:id="rId15"/>
    <p:sldId id="279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0F51A-1E22-49C5-8238-0AABFCEEB7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DEFC5-62FC-4877-85D7-A4EE019281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0F51A-1E22-49C5-8238-0AABFCEEB7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DEFC5-62FC-4877-85D7-A4EE019281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0F51A-1E22-49C5-8238-0AABFCEEB7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DEFC5-62FC-4877-85D7-A4EE019281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0F51A-1E22-49C5-8238-0AABFCEEB7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DEFC5-62FC-4877-85D7-A4EE019281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0F51A-1E22-49C5-8238-0AABFCEEB7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DEFC5-62FC-4877-85D7-A4EE019281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0F51A-1E22-49C5-8238-0AABFCEEB7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DEFC5-62FC-4877-85D7-A4EE019281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0F51A-1E22-49C5-8238-0AABFCEEB7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DEFC5-62FC-4877-85D7-A4EE019281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0F51A-1E22-49C5-8238-0AABFCEEB7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DEFC5-62FC-4877-85D7-A4EE019281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0F51A-1E22-49C5-8238-0AABFCEEB7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DEFC5-62FC-4877-85D7-A4EE019281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0F51A-1E22-49C5-8238-0AABFCEEB7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DEFC5-62FC-4877-85D7-A4EE019281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0F51A-1E22-49C5-8238-0AABFCEEB7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DEFC5-62FC-4877-85D7-A4EE019281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0F51A-1E22-49C5-8238-0AABFCEEB7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DEFC5-62FC-4877-85D7-A4EE019281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jpeg"/><Relationship Id="rId3" Type="http://schemas.openxmlformats.org/officeDocument/2006/relationships/tags" Target="../tags/tag2.xml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645920" y="1731963"/>
            <a:ext cx="9144000" cy="2387600"/>
          </a:xfrm>
        </p:spPr>
        <p:txBody>
          <a:bodyPr>
            <a:normAutofit/>
          </a:bodyPr>
          <a:lstStyle/>
          <a:p>
            <a:r>
              <a:rPr lang="zh-CN" altLang="en-US" sz="4800" dirty="0">
                <a:latin typeface="+mn-ea"/>
                <a:ea typeface="+mn-ea"/>
              </a:rPr>
              <a:t>“</a:t>
            </a:r>
            <a:r>
              <a:rPr lang="zh-CN" altLang="en-US" sz="4000" dirty="0">
                <a:latin typeface="+mn-ea"/>
                <a:ea typeface="+mn-ea"/>
              </a:rPr>
              <a:t>超星尔雅</a:t>
            </a:r>
            <a:r>
              <a:rPr lang="en-US" altLang="zh-CN" sz="4000" dirty="0">
                <a:latin typeface="+mn-ea"/>
                <a:ea typeface="+mn-ea"/>
              </a:rPr>
              <a:t>-</a:t>
            </a:r>
            <a:r>
              <a:rPr lang="zh-CN" altLang="en-US" sz="4000" dirty="0">
                <a:latin typeface="+mn-ea"/>
                <a:ea typeface="+mn-ea"/>
              </a:rPr>
              <a:t>网络选修课”</a:t>
            </a:r>
            <a:br>
              <a:rPr lang="en-US" altLang="zh-CN" sz="4000" dirty="0">
                <a:latin typeface="+mn-ea"/>
                <a:ea typeface="+mn-ea"/>
              </a:rPr>
            </a:br>
            <a:br>
              <a:rPr lang="en-US" altLang="zh-CN" sz="4000" dirty="0">
                <a:latin typeface="+mn-ea"/>
                <a:ea typeface="+mn-ea"/>
              </a:rPr>
            </a:br>
            <a:r>
              <a:rPr lang="zh-CN" altLang="en-US" sz="4000" dirty="0">
                <a:latin typeface="+mn-ea"/>
                <a:ea typeface="+mn-ea"/>
              </a:rPr>
              <a:t>学生操作指南</a:t>
            </a:r>
            <a:endParaRPr lang="zh-CN" altLang="en-US" sz="4000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65" y="57785"/>
            <a:ext cx="4975860" cy="4045585"/>
          </a:xfrm>
          <a:prstGeom prst="rect">
            <a:avLst/>
          </a:prstGeom>
        </p:spPr>
      </p:pic>
      <p:sp>
        <p:nvSpPr>
          <p:cNvPr id="8" name="圆角矩形标注 7"/>
          <p:cNvSpPr/>
          <p:nvPr/>
        </p:nvSpPr>
        <p:spPr>
          <a:xfrm>
            <a:off x="907054" y="4155410"/>
            <a:ext cx="3244654" cy="1959894"/>
          </a:xfrm>
          <a:prstGeom prst="wedgeRoundRectCallout">
            <a:avLst>
              <a:gd name="adj1" fmla="val 44646"/>
              <a:gd name="adj2" fmla="val -24763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+mn-ea"/>
              </a:rPr>
              <a:t>看完视频之后就要做章节测验才可以完成学习任务</a:t>
            </a:r>
            <a:endParaRPr lang="zh-CN" altLang="en-US" sz="24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6500355" y="539016"/>
            <a:ext cx="3794898" cy="1794681"/>
          </a:xfrm>
          <a:prstGeom prst="wedgeRoundRectCallout">
            <a:avLst>
              <a:gd name="adj1" fmla="val 28946"/>
              <a:gd name="adj2" fmla="val -16248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+mn-ea"/>
              </a:rPr>
              <a:t>登录空间之后，点击课程，然后进入学习空间，点击章节进行学习</a:t>
            </a:r>
            <a:endParaRPr lang="zh-CN" altLang="en-US" sz="2400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380" y="2715895"/>
            <a:ext cx="5859145" cy="3470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98140" y="464185"/>
            <a:ext cx="5862320" cy="6321425"/>
          </a:xfrm>
          <a:prstGeom prst="rect">
            <a:avLst/>
          </a:prstGeom>
        </p:spPr>
      </p:pic>
      <p:sp>
        <p:nvSpPr>
          <p:cNvPr id="8" name="圆角矩形标注 7"/>
          <p:cNvSpPr/>
          <p:nvPr/>
        </p:nvSpPr>
        <p:spPr>
          <a:xfrm>
            <a:off x="3959860" y="807402"/>
            <a:ext cx="1002348" cy="460694"/>
          </a:xfrm>
          <a:prstGeom prst="wedgeRoundRectCallout">
            <a:avLst>
              <a:gd name="adj1" fmla="val 150696"/>
              <a:gd name="adj2" fmla="val 68469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</a:rPr>
              <a:t>视频</a:t>
            </a:r>
            <a:endParaRPr lang="en-US" altLang="zh-CN" sz="2400" dirty="0" smtClean="0">
              <a:solidFill>
                <a:schemeClr val="tx1"/>
              </a:solidFill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7846695" y="806966"/>
            <a:ext cx="1473200" cy="460694"/>
          </a:xfrm>
          <a:prstGeom prst="wedgeRoundRectCallout">
            <a:avLst>
              <a:gd name="adj1" fmla="val -101784"/>
              <a:gd name="adj2" fmla="val 66321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</a:rPr>
              <a:t>章节测验</a:t>
            </a:r>
            <a:endParaRPr lang="en-US" altLang="zh-CN" sz="2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3914" y="786192"/>
            <a:ext cx="9624991" cy="2515807"/>
          </a:xfrm>
          <a:prstGeom prst="rect">
            <a:avLst/>
          </a:prstGeom>
        </p:spPr>
      </p:pic>
      <p:sp>
        <p:nvSpPr>
          <p:cNvPr id="4" name="圆角矩形标注 3"/>
          <p:cNvSpPr/>
          <p:nvPr/>
        </p:nvSpPr>
        <p:spPr>
          <a:xfrm>
            <a:off x="8442959" y="1798319"/>
            <a:ext cx="2145781" cy="760031"/>
          </a:xfrm>
          <a:prstGeom prst="wedgeRoundRectCallout">
            <a:avLst>
              <a:gd name="adj1" fmla="val -25643"/>
              <a:gd name="adj2" fmla="val -145222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</a:rPr>
              <a:t>点击考试</a:t>
            </a:r>
            <a:endParaRPr lang="en-US" altLang="zh-CN" sz="2400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sz="2400" dirty="0" smtClean="0">
                <a:solidFill>
                  <a:schemeClr val="tx1"/>
                </a:solidFill>
              </a:rPr>
              <a:t>进行考试</a:t>
            </a:r>
            <a:endParaRPr lang="en-US" altLang="zh-CN" sz="2400" dirty="0" smtClean="0">
              <a:solidFill>
                <a:schemeClr val="tx1"/>
              </a:solidFill>
            </a:endParaRPr>
          </a:p>
        </p:txBody>
      </p:sp>
      <p:sp>
        <p:nvSpPr>
          <p:cNvPr id="6" name="MH_Text_2"/>
          <p:cNvSpPr>
            <a:spLocks noChangeArrowheads="1"/>
          </p:cNvSpPr>
          <p:nvPr/>
        </p:nvSpPr>
        <p:spPr bwMode="auto">
          <a:xfrm>
            <a:off x="1270000" y="3891280"/>
            <a:ext cx="8981440" cy="2718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endParaRPr lang="zh-CN" altLang="en-US" sz="2400" dirty="0">
              <a:latin typeface="+mn-ea"/>
              <a:ea typeface="+mn-ea"/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1155032" y="3891280"/>
            <a:ext cx="9096408" cy="2464067"/>
          </a:xfrm>
          <a:prstGeom prst="wedgeRoundRectCallout">
            <a:avLst>
              <a:gd name="adj1" fmla="val -22952"/>
              <a:gd name="adj2" fmla="val -42641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+mn-ea"/>
              </a:rPr>
              <a:t>考试注意事项</a:t>
            </a:r>
            <a:endParaRPr lang="en-US" altLang="zh-CN" sz="2400" b="1" dirty="0">
              <a:solidFill>
                <a:schemeClr val="tx1"/>
              </a:solidFill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chemeClr val="tx1"/>
                </a:solidFill>
                <a:latin typeface="+mn-ea"/>
              </a:rPr>
              <a:t>1.</a:t>
            </a:r>
            <a:r>
              <a:rPr lang="zh-CN" altLang="en-US" sz="2400" dirty="0">
                <a:solidFill>
                  <a:schemeClr val="tx1"/>
                </a:solidFill>
                <a:latin typeface="+mn-ea"/>
              </a:rPr>
              <a:t>考试有限制时间，点击考试后在右上角会有提示</a:t>
            </a:r>
            <a:endParaRPr lang="en-US" altLang="zh-CN" sz="2400" dirty="0">
              <a:solidFill>
                <a:schemeClr val="tx1"/>
              </a:solidFill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chemeClr val="tx1"/>
                </a:solidFill>
                <a:latin typeface="+mn-ea"/>
              </a:rPr>
              <a:t>2.</a:t>
            </a:r>
            <a:r>
              <a:rPr lang="zh-CN" altLang="en-US" sz="2400" dirty="0">
                <a:solidFill>
                  <a:schemeClr val="tx1"/>
                </a:solidFill>
                <a:latin typeface="+mn-ea"/>
              </a:rPr>
              <a:t>一定要注意考试时间，错过考试时间按</a:t>
            </a:r>
            <a:r>
              <a:rPr lang="en-US" altLang="zh-CN" sz="2400" dirty="0">
                <a:solidFill>
                  <a:schemeClr val="tx1"/>
                </a:solidFill>
                <a:latin typeface="+mn-ea"/>
              </a:rPr>
              <a:t>0</a:t>
            </a:r>
            <a:r>
              <a:rPr lang="zh-CN" altLang="en-US" sz="2400" dirty="0">
                <a:solidFill>
                  <a:schemeClr val="tx1"/>
                </a:solidFill>
                <a:latin typeface="+mn-ea"/>
              </a:rPr>
              <a:t>分处理</a:t>
            </a:r>
            <a:endParaRPr lang="en-US" altLang="zh-CN" sz="2400" dirty="0">
              <a:solidFill>
                <a:schemeClr val="tx1"/>
              </a:solidFill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chemeClr val="tx1"/>
                </a:solidFill>
                <a:latin typeface="+mn-ea"/>
              </a:rPr>
              <a:t>3.</a:t>
            </a:r>
            <a:r>
              <a:rPr lang="zh-CN" altLang="en-US" sz="2400" dirty="0">
                <a:solidFill>
                  <a:schemeClr val="tx1"/>
                </a:solidFill>
                <a:latin typeface="+mn-ea"/>
              </a:rPr>
              <a:t>在考试时间结束之前，一定要提交考试，保存不提交没有成绩</a:t>
            </a:r>
            <a:endParaRPr lang="zh-CN" altLang="en-US" sz="2400" dirty="0">
              <a:solidFill>
                <a:schemeClr val="tx1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1810" y="1193992"/>
            <a:ext cx="10026734" cy="2829368"/>
          </a:xfrm>
          <a:prstGeom prst="rect">
            <a:avLst/>
          </a:prstGeom>
        </p:spPr>
      </p:pic>
      <p:sp>
        <p:nvSpPr>
          <p:cNvPr id="5" name="圆角矩形标注 4"/>
          <p:cNvSpPr/>
          <p:nvPr/>
        </p:nvSpPr>
        <p:spPr>
          <a:xfrm>
            <a:off x="7667787" y="1994663"/>
            <a:ext cx="1669253" cy="812800"/>
          </a:xfrm>
          <a:prstGeom prst="wedgeRoundRectCallout">
            <a:avLst>
              <a:gd name="adj1" fmla="val -43635"/>
              <a:gd name="adj2" fmla="val -101472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</a:rPr>
              <a:t>点击进度</a:t>
            </a:r>
            <a:endParaRPr lang="en-US" altLang="zh-CN" sz="2400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sz="2400" dirty="0" smtClean="0">
                <a:solidFill>
                  <a:schemeClr val="tx1"/>
                </a:solidFill>
              </a:rPr>
              <a:t>查看分数</a:t>
            </a:r>
            <a:endParaRPr lang="en-US" altLang="zh-CN" sz="2400" dirty="0" smtClean="0">
              <a:solidFill>
                <a:schemeClr val="tx1"/>
              </a:solidFill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2709707" y="4636262"/>
            <a:ext cx="3508213" cy="1520697"/>
          </a:xfrm>
          <a:prstGeom prst="wedgeRoundRectCallout">
            <a:avLst>
              <a:gd name="adj1" fmla="val -43635"/>
              <a:gd name="adj2" fmla="val -101472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</a:rPr>
              <a:t>最后的分数以这个为准考试只是占一部分成绩</a:t>
            </a:r>
            <a:endParaRPr lang="en-US" altLang="zh-CN" sz="2400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sz="2400" dirty="0" smtClean="0">
                <a:solidFill>
                  <a:schemeClr val="tx1"/>
                </a:solidFill>
              </a:rPr>
              <a:t>总分</a:t>
            </a:r>
            <a:r>
              <a:rPr lang="en-US" altLang="zh-CN" sz="2400" dirty="0" smtClean="0">
                <a:solidFill>
                  <a:schemeClr val="tx1"/>
                </a:solidFill>
              </a:rPr>
              <a:t>100</a:t>
            </a:r>
            <a:r>
              <a:rPr lang="zh-CN" altLang="en-US" sz="2400" dirty="0" smtClean="0">
                <a:solidFill>
                  <a:schemeClr val="tx1"/>
                </a:solidFill>
              </a:rPr>
              <a:t>分，</a:t>
            </a:r>
            <a:r>
              <a:rPr lang="en-US" altLang="zh-CN" sz="2400" dirty="0" smtClean="0">
                <a:solidFill>
                  <a:schemeClr val="tx1"/>
                </a:solidFill>
              </a:rPr>
              <a:t>60</a:t>
            </a:r>
            <a:r>
              <a:rPr lang="zh-CN" altLang="en-US" sz="2400" dirty="0" smtClean="0">
                <a:solidFill>
                  <a:schemeClr val="tx1"/>
                </a:solidFill>
              </a:rPr>
              <a:t>分及格</a:t>
            </a:r>
            <a:endParaRPr lang="en-US" altLang="zh-CN" sz="2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2"/>
          <p:cNvSpPr/>
          <p:nvPr/>
        </p:nvSpPr>
        <p:spPr bwMode="auto">
          <a:xfrm>
            <a:off x="2960053" y="2044383"/>
            <a:ext cx="6008687" cy="2219325"/>
          </a:xfrm>
          <a:custGeom>
            <a:avLst/>
            <a:gdLst>
              <a:gd name="T0" fmla="*/ 0 w 6008914"/>
              <a:gd name="T1" fmla="*/ 451460 h 2220686"/>
              <a:gd name="T2" fmla="*/ 252500 w 6008914"/>
              <a:gd name="T3" fmla="*/ 1788475 h 2220686"/>
              <a:gd name="T4" fmla="*/ 5319933 w 6008914"/>
              <a:gd name="T5" fmla="*/ 2213890 h 2220686"/>
              <a:gd name="T6" fmla="*/ 6007779 w 6008914"/>
              <a:gd name="T7" fmla="*/ 0 h 2220686"/>
              <a:gd name="T8" fmla="*/ 0 w 6008914"/>
              <a:gd name="T9" fmla="*/ 451460 h 22206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08914"/>
              <a:gd name="T16" fmla="*/ 0 h 2220686"/>
              <a:gd name="T17" fmla="*/ 6008914 w 6008914"/>
              <a:gd name="T18" fmla="*/ 2220686 h 22206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08914" h="2220686">
                <a:moveTo>
                  <a:pt x="0" y="452846"/>
                </a:moveTo>
                <a:lnTo>
                  <a:pt x="252548" y="1793966"/>
                </a:lnTo>
                <a:lnTo>
                  <a:pt x="5320937" y="2220686"/>
                </a:lnTo>
                <a:lnTo>
                  <a:pt x="6008914" y="0"/>
                </a:lnTo>
                <a:lnTo>
                  <a:pt x="0" y="45284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8" name="任意多边形 3"/>
          <p:cNvSpPr/>
          <p:nvPr/>
        </p:nvSpPr>
        <p:spPr bwMode="auto">
          <a:xfrm>
            <a:off x="9025890" y="2096770"/>
            <a:ext cx="400050" cy="158750"/>
          </a:xfrm>
          <a:custGeom>
            <a:avLst/>
            <a:gdLst>
              <a:gd name="T0" fmla="*/ 0 w 400050"/>
              <a:gd name="T1" fmla="*/ 152400 h 158750"/>
              <a:gd name="T2" fmla="*/ 374650 w 400050"/>
              <a:gd name="T3" fmla="*/ 0 h 158750"/>
              <a:gd name="T4" fmla="*/ 400050 w 400050"/>
              <a:gd name="T5" fmla="*/ 158750 h 158750"/>
              <a:gd name="T6" fmla="*/ 0 w 400050"/>
              <a:gd name="T7" fmla="*/ 152400 h 158750"/>
              <a:gd name="T8" fmla="*/ 0 60000 65536"/>
              <a:gd name="T9" fmla="*/ 0 60000 65536"/>
              <a:gd name="T10" fmla="*/ 0 60000 65536"/>
              <a:gd name="T11" fmla="*/ 0 60000 65536"/>
              <a:gd name="T12" fmla="*/ 0 w 400050"/>
              <a:gd name="T13" fmla="*/ 0 h 158750"/>
              <a:gd name="T14" fmla="*/ 400050 w 400050"/>
              <a:gd name="T15" fmla="*/ 158750 h 1587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0050" h="158750">
                <a:moveTo>
                  <a:pt x="0" y="152400"/>
                </a:moveTo>
                <a:lnTo>
                  <a:pt x="374650" y="0"/>
                </a:lnTo>
                <a:lnTo>
                  <a:pt x="400050" y="158750"/>
                </a:lnTo>
                <a:lnTo>
                  <a:pt x="0" y="15240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9" name="任意多边形 4"/>
          <p:cNvSpPr/>
          <p:nvPr/>
        </p:nvSpPr>
        <p:spPr bwMode="auto">
          <a:xfrm>
            <a:off x="8898890" y="1550670"/>
            <a:ext cx="368300" cy="342900"/>
          </a:xfrm>
          <a:custGeom>
            <a:avLst/>
            <a:gdLst>
              <a:gd name="T0" fmla="*/ 0 w 368300"/>
              <a:gd name="T1" fmla="*/ 342900 h 342900"/>
              <a:gd name="T2" fmla="*/ 254000 w 368300"/>
              <a:gd name="T3" fmla="*/ 0 h 342900"/>
              <a:gd name="T4" fmla="*/ 368300 w 368300"/>
              <a:gd name="T5" fmla="*/ 139700 h 342900"/>
              <a:gd name="T6" fmla="*/ 0 w 368300"/>
              <a:gd name="T7" fmla="*/ 342900 h 342900"/>
              <a:gd name="T8" fmla="*/ 0 60000 65536"/>
              <a:gd name="T9" fmla="*/ 0 60000 65536"/>
              <a:gd name="T10" fmla="*/ 0 60000 65536"/>
              <a:gd name="T11" fmla="*/ 0 60000 65536"/>
              <a:gd name="T12" fmla="*/ 0 w 368300"/>
              <a:gd name="T13" fmla="*/ 0 h 342900"/>
              <a:gd name="T14" fmla="*/ 368300 w 368300"/>
              <a:gd name="T15" fmla="*/ 342900 h 3429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8300" h="342900">
                <a:moveTo>
                  <a:pt x="0" y="342900"/>
                </a:moveTo>
                <a:lnTo>
                  <a:pt x="254000" y="0"/>
                </a:lnTo>
                <a:lnTo>
                  <a:pt x="368300" y="139700"/>
                </a:lnTo>
                <a:lnTo>
                  <a:pt x="0" y="34290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0" name="文本框 5"/>
          <p:cNvSpPr txBox="1">
            <a:spLocks noChangeArrowheads="1"/>
          </p:cNvSpPr>
          <p:nvPr/>
        </p:nvSpPr>
        <p:spPr bwMode="auto">
          <a:xfrm rot="21345375">
            <a:off x="2844165" y="2033270"/>
            <a:ext cx="6124575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Clr>
                <a:schemeClr val="accent1"/>
              </a:buClr>
              <a:buSzPct val="60000"/>
              <a:buFont typeface="Wingdings 2" panose="05020102010507070707" pitchFamily="18" charset="2"/>
              <a:buNone/>
            </a:pPr>
            <a:r>
              <a:rPr lang="en-US" altLang="zh-CN" sz="8000">
                <a:solidFill>
                  <a:srgbClr val="FFFFFF"/>
                </a:solidFill>
                <a:latin typeface="Bodoni MT Black" panose="02070A03080606020203" pitchFamily="18" charset="0"/>
                <a:ea typeface="幼圆" panose="02010509060101010101" pitchFamily="49" charset="-122"/>
              </a:rPr>
              <a:t>THANKS</a:t>
            </a:r>
            <a:endParaRPr lang="zh-CN" altLang="en-US" sz="8000">
              <a:solidFill>
                <a:srgbClr val="FFFFFF"/>
              </a:solidFill>
              <a:latin typeface="Bodoni MT Black" panose="02070A03080606020203" pitchFamily="18" charset="0"/>
              <a:ea typeface="幼圆" panose="02010509060101010101" pitchFamily="49" charset="-122"/>
            </a:endParaRPr>
          </a:p>
        </p:txBody>
      </p:sp>
      <p:sp>
        <p:nvSpPr>
          <p:cNvPr id="11" name="文本框 6"/>
          <p:cNvSpPr txBox="1">
            <a:spLocks noChangeArrowheads="1"/>
          </p:cNvSpPr>
          <p:nvPr/>
        </p:nvSpPr>
        <p:spPr bwMode="auto">
          <a:xfrm rot="298406">
            <a:off x="5714365" y="3676333"/>
            <a:ext cx="2551113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Clr>
                <a:schemeClr val="accent1"/>
              </a:buClr>
              <a:buSzPct val="60000"/>
              <a:buFont typeface="Wingdings 2" panose="05020102010507070707" pitchFamily="18" charset="2"/>
              <a:buNone/>
            </a:pPr>
            <a:r>
              <a:rPr lang="zh-CN" altLang="en-US" sz="1400" b="1">
                <a:solidFill>
                  <a:srgbClr val="FFFFFF"/>
                </a:solidFill>
                <a:latin typeface="Bell MT" panose="02020503060305020303" pitchFamily="18" charset="0"/>
                <a:ea typeface="华文仿宋" panose="02010600040101010101" pitchFamily="2" charset="-122"/>
              </a:rPr>
              <a:t>北京超星尔雅</a:t>
            </a:r>
            <a:endParaRPr lang="zh-CN" altLang="en-US" sz="1400" b="1">
              <a:solidFill>
                <a:srgbClr val="FFFFFF"/>
              </a:solidFill>
              <a:latin typeface="Bell MT" panose="02020503060305020303" pitchFamily="18" charset="0"/>
              <a:ea typeface="华文仿宋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43325" y="1724025"/>
            <a:ext cx="3625215" cy="3610610"/>
          </a:xfrm>
          <a:prstGeom prst="rect">
            <a:avLst/>
          </a:prstGeom>
        </p:spPr>
      </p:pic>
      <p:sp>
        <p:nvSpPr>
          <p:cNvPr id="4" name="标题 1"/>
          <p:cNvSpPr txBox="1"/>
          <p:nvPr/>
        </p:nvSpPr>
        <p:spPr>
          <a:xfrm>
            <a:off x="3183889" y="5186044"/>
            <a:ext cx="4744720" cy="16662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>
                <a:latin typeface="+mn-lt"/>
                <a:ea typeface="+mn-ea"/>
                <a:cs typeface="+mn-cs"/>
              </a:rPr>
              <a:t>扫一扫进行下载手机</a:t>
            </a:r>
            <a:r>
              <a:rPr lang="en-US" altLang="zh-CN" sz="2400" dirty="0">
                <a:latin typeface="+mn-lt"/>
                <a:ea typeface="+mn-ea"/>
                <a:cs typeface="+mn-cs"/>
              </a:rPr>
              <a:t>app</a:t>
            </a:r>
            <a:br>
              <a:rPr lang="en-US" altLang="zh-CN" sz="4800" dirty="0" smtClean="0">
                <a:latin typeface="+mn-ea"/>
                <a:ea typeface="+mn-ea"/>
              </a:rPr>
            </a:br>
            <a:endParaRPr lang="zh-CN" altLang="en-US" sz="48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9845765" y="3334384"/>
            <a:ext cx="1596935" cy="629920"/>
          </a:xfrm>
          <a:prstGeom prst="wedgeRoundRectCallout">
            <a:avLst>
              <a:gd name="adj1" fmla="val -141072"/>
              <a:gd name="adj2" fmla="val 177842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</a:rPr>
              <a:t>APP</a:t>
            </a:r>
            <a:r>
              <a:rPr lang="zh-CN" altLang="en-US" sz="2400" dirty="0">
                <a:solidFill>
                  <a:schemeClr val="tx1"/>
                </a:solidFill>
              </a:rPr>
              <a:t>如图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445325" y="483233"/>
            <a:ext cx="4057267" cy="975361"/>
          </a:xfrm>
          <a:prstGeom prst="wedgeRoundRectCallout">
            <a:avLst>
              <a:gd name="adj1" fmla="val 1224"/>
              <a:gd name="adj2" fmla="val 42307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>
                <a:solidFill>
                  <a:schemeClr val="tx1"/>
                </a:solidFill>
                <a:latin typeface="+mn-ea"/>
              </a:rPr>
              <a:t>手机</a:t>
            </a:r>
            <a:r>
              <a:rPr lang="zh-CN" altLang="en-US" sz="3600" b="1" dirty="0" smtClean="0">
                <a:solidFill>
                  <a:schemeClr val="tx1"/>
                </a:solidFill>
                <a:latin typeface="+mn-ea"/>
              </a:rPr>
              <a:t>端</a:t>
            </a:r>
            <a:r>
              <a:rPr lang="zh-CN" altLang="en-US" sz="3600" b="1" dirty="0">
                <a:solidFill>
                  <a:schemeClr val="tx1"/>
                </a:solidFill>
                <a:latin typeface="+mn-ea"/>
              </a:rPr>
              <a:t>学习流程</a:t>
            </a:r>
            <a:endParaRPr lang="en-US" altLang="zh-CN" sz="3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400142" y="318586"/>
            <a:ext cx="3667125" cy="6219825"/>
          </a:xfrm>
          <a:prstGeom prst="rect">
            <a:avLst/>
          </a:prstGeom>
        </p:spPr>
      </p:pic>
      <p:pic>
        <p:nvPicPr>
          <p:cNvPr id="4" name="图片 3" descr="0bbcff2670e7244bd96e9516917715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96990" y="318770"/>
            <a:ext cx="3632835" cy="6258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65250" y="240031"/>
            <a:ext cx="3646870" cy="62585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685915" y="239712"/>
            <a:ext cx="3695700" cy="6257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b120578edd2d55b78d189fa64fa92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78180" y="299720"/>
            <a:ext cx="4040505" cy="6257925"/>
          </a:xfrm>
          <a:prstGeom prst="rect">
            <a:avLst/>
          </a:prstGeom>
        </p:spPr>
      </p:pic>
      <p:sp>
        <p:nvSpPr>
          <p:cNvPr id="6" name="圆角矩形标注 5"/>
          <p:cNvSpPr/>
          <p:nvPr/>
        </p:nvSpPr>
        <p:spPr>
          <a:xfrm>
            <a:off x="2462768" y="82866"/>
            <a:ext cx="1789192" cy="966153"/>
          </a:xfrm>
          <a:prstGeom prst="wedgeRoundRectCallout">
            <a:avLst>
              <a:gd name="adj1" fmla="val -94682"/>
              <a:gd name="adj2" fmla="val 121730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000" b="1" dirty="0" smtClean="0">
                <a:solidFill>
                  <a:srgbClr val="FF0000"/>
                </a:solidFill>
              </a:rPr>
              <a:t>点击课程图标进入课程列表，核对自己账号下所选课程，点击已有课程，进行学习。</a:t>
            </a:r>
            <a:endParaRPr lang="zh-CN" altLang="en-US" sz="1000" b="1" dirty="0" smtClean="0">
              <a:solidFill>
                <a:srgbClr val="FF0000"/>
              </a:solidFill>
            </a:endParaRPr>
          </a:p>
        </p:txBody>
      </p:sp>
      <p:pic>
        <p:nvPicPr>
          <p:cNvPr id="2" name="图片 1" descr="85c72303e7c7da2b91f1d615cd0312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960" y="299720"/>
            <a:ext cx="3874770" cy="6221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标注 4"/>
          <p:cNvSpPr/>
          <p:nvPr/>
        </p:nvSpPr>
        <p:spPr>
          <a:xfrm>
            <a:off x="5117068" y="475296"/>
            <a:ext cx="1789192" cy="966153"/>
          </a:xfrm>
          <a:prstGeom prst="wedgeRoundRectCallout">
            <a:avLst>
              <a:gd name="adj1" fmla="val -94682"/>
              <a:gd name="adj2" fmla="val 121730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</a:rPr>
              <a:t>查看课程任务</a:t>
            </a:r>
            <a:endParaRPr lang="zh-CN" altLang="en-US" dirty="0" smtClean="0">
              <a:solidFill>
                <a:srgbClr val="FF0000"/>
              </a:solidFill>
            </a:endParaRPr>
          </a:p>
          <a:p>
            <a:pPr algn="ctr"/>
            <a:endParaRPr lang="zh-CN" altLang="en-US" dirty="0" smtClean="0">
              <a:solidFill>
                <a:srgbClr val="FF0000"/>
              </a:solidFill>
            </a:endParaRPr>
          </a:p>
          <a:p>
            <a:pPr algn="ctr"/>
            <a:r>
              <a:rPr lang="zh-CN" altLang="en-US" sz="1400" b="1" dirty="0" smtClean="0">
                <a:solidFill>
                  <a:srgbClr val="FF0000"/>
                </a:solidFill>
              </a:rPr>
              <a:t>注</a:t>
            </a:r>
            <a:r>
              <a:rPr lang="zh-CN" altLang="en-US" sz="1400" dirty="0" smtClean="0">
                <a:solidFill>
                  <a:srgbClr val="FF0000"/>
                </a:solidFill>
              </a:rPr>
              <a:t>：点击作业</a:t>
            </a:r>
            <a:r>
              <a:rPr lang="en-US" altLang="zh-CN" sz="1400" dirty="0" smtClean="0">
                <a:solidFill>
                  <a:srgbClr val="FF0000"/>
                </a:solidFill>
              </a:rPr>
              <a:t>/</a:t>
            </a:r>
            <a:r>
              <a:rPr lang="zh-CN" altLang="en-US" sz="1400" dirty="0" smtClean="0">
                <a:solidFill>
                  <a:srgbClr val="FF0000"/>
                </a:solidFill>
              </a:rPr>
              <a:t>考试，可查看考试时间。</a:t>
            </a:r>
            <a:endParaRPr lang="zh-CN" altLang="en-US" sz="1400" dirty="0" smtClean="0">
              <a:solidFill>
                <a:srgbClr val="FF0000"/>
              </a:solidFill>
            </a:endParaRPr>
          </a:p>
        </p:txBody>
      </p:sp>
      <p:sp>
        <p:nvSpPr>
          <p:cNvPr id="12" name="圆角矩形标注 11"/>
          <p:cNvSpPr/>
          <p:nvPr/>
        </p:nvSpPr>
        <p:spPr>
          <a:xfrm>
            <a:off x="4982210" y="2525395"/>
            <a:ext cx="2058670" cy="1529715"/>
          </a:xfrm>
          <a:prstGeom prst="wedgeRoundRectCallout">
            <a:avLst>
              <a:gd name="adj1" fmla="val 73793"/>
              <a:gd name="adj2" fmla="val -1284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rgbClr val="FF0000"/>
                </a:solidFill>
              </a:rPr>
              <a:t>观看课程视频</a:t>
            </a:r>
            <a:endParaRPr lang="zh-CN" altLang="en-US" sz="2000" dirty="0" smtClean="0">
              <a:solidFill>
                <a:srgbClr val="FF0000"/>
              </a:solidFill>
            </a:endParaRPr>
          </a:p>
          <a:p>
            <a:pPr algn="ctr"/>
            <a:endParaRPr lang="zh-CN" altLang="en-US" sz="2000" dirty="0" smtClean="0">
              <a:solidFill>
                <a:srgbClr val="FF0000"/>
              </a:solidFill>
            </a:endParaRPr>
          </a:p>
          <a:p>
            <a:pPr algn="ctr"/>
            <a:r>
              <a:rPr lang="zh-CN" altLang="en-US" sz="1400" b="1" dirty="0" smtClean="0">
                <a:solidFill>
                  <a:srgbClr val="FF0000"/>
                </a:solidFill>
              </a:rPr>
              <a:t>注</a:t>
            </a:r>
            <a:r>
              <a:rPr lang="zh-CN" altLang="en-US" sz="1400" dirty="0" smtClean="0">
                <a:solidFill>
                  <a:srgbClr val="FF0000"/>
                </a:solidFill>
              </a:rPr>
              <a:t>：教学视频播放完毕，任务点变</a:t>
            </a:r>
            <a:r>
              <a:rPr lang="zh-CN" altLang="en-US" sz="1400" dirty="0" smtClean="0">
                <a:solidFill>
                  <a:srgbClr val="FF0000"/>
                </a:solidFill>
              </a:rPr>
              <a:t>绿色，代表该章节学习完毕</a:t>
            </a:r>
            <a:endParaRPr lang="zh-CN" altLang="en-US" sz="1400" dirty="0" smtClean="0">
              <a:solidFill>
                <a:srgbClr val="FF0000"/>
              </a:solidFill>
            </a:endParaRPr>
          </a:p>
        </p:txBody>
      </p:sp>
      <p:pic>
        <p:nvPicPr>
          <p:cNvPr id="4" name="图片 3" descr="e7033032c31f27917667dec9499c49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2200" y="247650"/>
            <a:ext cx="3415030" cy="6193790"/>
          </a:xfrm>
          <a:prstGeom prst="rect">
            <a:avLst/>
          </a:prstGeom>
        </p:spPr>
      </p:pic>
      <p:pic>
        <p:nvPicPr>
          <p:cNvPr id="6" name="图片 5" descr="fcfe3ba212fd5813c37d0a59eb05a2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3830" y="139065"/>
            <a:ext cx="3468370" cy="6302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标注 3"/>
          <p:cNvSpPr/>
          <p:nvPr/>
        </p:nvSpPr>
        <p:spPr>
          <a:xfrm>
            <a:off x="4643119" y="1219200"/>
            <a:ext cx="2636204" cy="1757680"/>
          </a:xfrm>
          <a:prstGeom prst="wedgeRoundRectCallout">
            <a:avLst>
              <a:gd name="adj1" fmla="val -20895"/>
              <a:gd name="adj2" fmla="val 17437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</a:rPr>
              <a:t>点开任意每一节</a:t>
            </a:r>
            <a:endParaRPr lang="en-US" altLang="zh-CN" sz="2400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sz="2400" dirty="0" smtClean="0">
                <a:solidFill>
                  <a:schemeClr val="tx1"/>
                </a:solidFill>
              </a:rPr>
              <a:t>视频和章节测验</a:t>
            </a:r>
            <a:endParaRPr lang="en-US" altLang="zh-CN" sz="2400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sz="2400" dirty="0">
                <a:solidFill>
                  <a:schemeClr val="tx1"/>
                </a:solidFill>
              </a:rPr>
              <a:t>都</a:t>
            </a:r>
            <a:r>
              <a:rPr lang="zh-CN" altLang="en-US" sz="2400" dirty="0" smtClean="0">
                <a:solidFill>
                  <a:schemeClr val="tx1"/>
                </a:solidFill>
              </a:rPr>
              <a:t>需要完成</a:t>
            </a:r>
            <a:endParaRPr lang="en-US" altLang="zh-CN" sz="2400" dirty="0" smtClean="0">
              <a:solidFill>
                <a:schemeClr val="tx1"/>
              </a:solidFill>
            </a:endParaRPr>
          </a:p>
        </p:txBody>
      </p:sp>
      <p:pic>
        <p:nvPicPr>
          <p:cNvPr id="3" name="图片 2" descr="CF59C95B7D0134CEC6FE0ACD47D077E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315" y="195580"/>
            <a:ext cx="3578860" cy="6365240"/>
          </a:xfrm>
          <a:prstGeom prst="rect">
            <a:avLst/>
          </a:prstGeom>
        </p:spPr>
      </p:pic>
      <p:pic>
        <p:nvPicPr>
          <p:cNvPr id="7" name="图片 6" descr="6DE70B3018E39CFBDC92B05365605C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2725" y="293370"/>
            <a:ext cx="3374390" cy="60001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>
            <a:spLocks noGrp="1"/>
          </p:cNvSpPr>
          <p:nvPr>
            <p:ph type="ctrTitle"/>
          </p:nvPr>
        </p:nvSpPr>
        <p:spPr>
          <a:xfrm>
            <a:off x="0" y="0"/>
            <a:ext cx="4744720" cy="1666241"/>
          </a:xfrm>
        </p:spPr>
        <p:txBody>
          <a:bodyPr>
            <a:normAutofit/>
          </a:bodyPr>
          <a:lstStyle/>
          <a:p>
            <a:br>
              <a:rPr lang="en-US" altLang="zh-CN" sz="4800" dirty="0" smtClean="0">
                <a:latin typeface="+mn-ea"/>
                <a:ea typeface="+mn-ea"/>
              </a:rPr>
            </a:br>
            <a:endParaRPr lang="zh-CN" altLang="en-US" sz="48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343726" y="345439"/>
            <a:ext cx="4057267" cy="975361"/>
          </a:xfrm>
          <a:prstGeom prst="wedgeRoundRectCallout">
            <a:avLst>
              <a:gd name="adj1" fmla="val 1224"/>
              <a:gd name="adj2" fmla="val 42307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>
                <a:solidFill>
                  <a:schemeClr val="tx1"/>
                </a:solidFill>
                <a:latin typeface="+mn-ea"/>
              </a:rPr>
              <a:t>电脑端学习流程</a:t>
            </a:r>
            <a:endParaRPr lang="en-US" altLang="zh-CN" sz="3600" dirty="0" smtClean="0">
              <a:solidFill>
                <a:schemeClr val="tx1"/>
              </a:solidFill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2736549" y="2473592"/>
            <a:ext cx="6718434" cy="2877954"/>
          </a:xfrm>
          <a:prstGeom prst="wedgeRoundRectCallout">
            <a:avLst>
              <a:gd name="adj1" fmla="val 1224"/>
              <a:gd name="adj2" fmla="val 42307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+mn-ea"/>
              </a:rPr>
              <a:t>登录学习网址：</a:t>
            </a:r>
            <a:endParaRPr lang="en-US" altLang="zh-CN" sz="2400" dirty="0">
              <a:solidFill>
                <a:schemeClr val="tx1">
                  <a:lumMod val="50000"/>
                </a:schemeClr>
              </a:solidFill>
              <a:latin typeface="+mn-ea"/>
            </a:endParaRPr>
          </a:p>
          <a:p>
            <a:pPr>
              <a:defRPr/>
            </a:pPr>
            <a:endParaRPr lang="en-US" altLang="zh-CN" sz="2400" dirty="0">
              <a:solidFill>
                <a:schemeClr val="tx1">
                  <a:lumMod val="50000"/>
                </a:schemeClr>
              </a:solidFill>
              <a:latin typeface="+mn-ea"/>
            </a:endParaRPr>
          </a:p>
          <a:p>
            <a:pPr>
              <a:defRPr/>
            </a:pPr>
            <a:r>
              <a:rPr lang="en-US" altLang="zh-CN" sz="2400" u="sng" dirty="0">
                <a:solidFill>
                  <a:schemeClr val="tx1">
                    <a:lumMod val="50000"/>
                  </a:schemeClr>
                </a:solidFill>
                <a:latin typeface="+mn-ea"/>
              </a:rPr>
              <a:t>jlart.fanya.chaoxing.com</a:t>
            </a:r>
            <a:endParaRPr lang="en-US" altLang="zh-CN" sz="2400" u="sng" dirty="0">
              <a:solidFill>
                <a:schemeClr val="tx1">
                  <a:lumMod val="50000"/>
                </a:schemeClr>
              </a:solidFill>
              <a:latin typeface="+mn-ea"/>
            </a:endParaRPr>
          </a:p>
          <a:p>
            <a:pPr>
              <a:defRPr/>
            </a:pP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+mn-ea"/>
              </a:rPr>
              <a:t>之后，点击网页右上角的图标按钮</a:t>
            </a:r>
            <a:r>
              <a:rPr lang="zh-CN" altLang="en-US" sz="3600" dirty="0">
                <a:solidFill>
                  <a:schemeClr val="tx1">
                    <a:lumMod val="50000"/>
                  </a:schemeClr>
                </a:solidFill>
                <a:latin typeface="+mn-ea"/>
              </a:rPr>
              <a:t>：</a:t>
            </a:r>
            <a:endParaRPr lang="en-US" altLang="zh-CN" sz="3600" dirty="0">
              <a:latin typeface="+mn-ea"/>
            </a:endParaRPr>
          </a:p>
        </p:txBody>
      </p:sp>
      <p:pic>
        <p:nvPicPr>
          <p:cNvPr id="7" name="Picture 10" descr="C:\Documents and Settings\Administrator\Application Data\Tencent\Users\31584472\QQ\WinTemp\RichOle\1XF(2[2XY9_8[71N[HKKXP2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239" y="4482436"/>
            <a:ext cx="94932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65015" y="1108074"/>
            <a:ext cx="5581650" cy="4391025"/>
          </a:xfrm>
          <a:prstGeom prst="rect">
            <a:avLst/>
          </a:prstGeom>
        </p:spPr>
      </p:pic>
      <p:sp>
        <p:nvSpPr>
          <p:cNvPr id="6" name="圆角矩形标注 5"/>
          <p:cNvSpPr/>
          <p:nvPr/>
        </p:nvSpPr>
        <p:spPr>
          <a:xfrm>
            <a:off x="1524396" y="2566986"/>
            <a:ext cx="2525952" cy="553721"/>
          </a:xfrm>
          <a:prstGeom prst="wedgeRoundRectCallout">
            <a:avLst>
              <a:gd name="adj1" fmla="val 77627"/>
              <a:gd name="adj2" fmla="val 26624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</a:rPr>
              <a:t>输入有效的学号</a:t>
            </a:r>
            <a:endParaRPr lang="en-US" altLang="zh-CN" sz="2400" dirty="0" smtClean="0">
              <a:solidFill>
                <a:schemeClr val="tx1"/>
              </a:solidFill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1346597" y="3728720"/>
            <a:ext cx="2881550" cy="904239"/>
          </a:xfrm>
          <a:prstGeom prst="wedgeRoundRectCallout">
            <a:avLst>
              <a:gd name="adj1" fmla="val 70032"/>
              <a:gd name="adj2" fmla="val -56697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</a:rPr>
              <a:t>输入有效的密码</a:t>
            </a:r>
            <a:endParaRPr lang="en-US" altLang="zh-CN" sz="2400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sz="2400" dirty="0" smtClean="0">
                <a:solidFill>
                  <a:schemeClr val="tx1"/>
                </a:solidFill>
              </a:rPr>
              <a:t>初始密码：</a:t>
            </a:r>
            <a:r>
              <a:rPr lang="en-US" altLang="zh-CN" sz="2400" dirty="0" smtClean="0">
                <a:solidFill>
                  <a:schemeClr val="tx1"/>
                </a:solidFill>
              </a:rPr>
              <a:t>123456</a:t>
            </a:r>
            <a:endParaRPr lang="en-US" altLang="zh-CN" sz="2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9795,&quot;width&quot;:5775}"/>
</p:tagLst>
</file>

<file path=ppt/tags/tag2.xml><?xml version="1.0" encoding="utf-8"?>
<p:tagLst xmlns:p="http://schemas.openxmlformats.org/presentationml/2006/main">
  <p:tag name="KSO_WM_UNIT_PLACING_PICTURE_USER_VIEWPORT" val="{&quot;height&quot;:9856,&quot;width&quot;:5721}"/>
</p:tagLst>
</file>

<file path=ppt/tags/tag3.xml><?xml version="1.0" encoding="utf-8"?>
<p:tagLst xmlns:p="http://schemas.openxmlformats.org/presentationml/2006/main">
  <p:tag name="KSO_WM_UNIT_PLACING_PICTURE_USER_VIEWPORT" val="{&quot;height&quot;:9855,&quot;width&quot;:5820}"/>
</p:tagLst>
</file>

<file path=ppt/tags/tag4.xml><?xml version="1.0" encoding="utf-8"?>
<p:tagLst xmlns:p="http://schemas.openxmlformats.org/presentationml/2006/main">
  <p:tag name="KSO_WM_UNIT_PLACING_PICTURE_USER_VIEWPORT" val="{&quot;height&quot;:9855,&quot;width&quot;:6363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436</Words>
  <Application>WPS 演示</Application>
  <PresentationFormat>宽屏</PresentationFormat>
  <Paragraphs>62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31" baseType="lpstr">
      <vt:lpstr>Arial</vt:lpstr>
      <vt:lpstr>宋体</vt:lpstr>
      <vt:lpstr>Wingdings</vt:lpstr>
      <vt:lpstr>Wingdings 2</vt:lpstr>
      <vt:lpstr>Wingdings</vt:lpstr>
      <vt:lpstr>Bodoni MT Black</vt:lpstr>
      <vt:lpstr>幼圆</vt:lpstr>
      <vt:lpstr>Bell MT</vt:lpstr>
      <vt:lpstr>华文仿宋</vt:lpstr>
      <vt:lpstr>微软雅黑</vt:lpstr>
      <vt:lpstr>Arial Unicode MS</vt:lpstr>
      <vt:lpstr>Calibri Light</vt:lpstr>
      <vt:lpstr>Calibri</vt:lpstr>
      <vt:lpstr>Segoe Print</vt:lpstr>
      <vt:lpstr>仿宋</vt:lpstr>
      <vt:lpstr>PMingLiU-ExtB</vt:lpstr>
      <vt:lpstr>Office 主题</vt:lpstr>
      <vt:lpstr>“超星尔雅-网络选修课”  学生操作指南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学习通操作指南</dc:title>
  <dc:creator>李健龙</dc:creator>
  <cp:lastModifiedBy>Administrator</cp:lastModifiedBy>
  <cp:revision>53</cp:revision>
  <dcterms:created xsi:type="dcterms:W3CDTF">2017-09-10T02:26:00Z</dcterms:created>
  <dcterms:modified xsi:type="dcterms:W3CDTF">2020-09-24T03:24:52Z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